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2" r:id="rId8"/>
    <p:sldId id="260" r:id="rId9"/>
    <p:sldId id="259" r:id="rId10"/>
    <p:sldId id="263" r:id="rId11"/>
    <p:sldId id="26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85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3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00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3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2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8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2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0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1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793" r:id="rId6"/>
    <p:sldLayoutId id="2147483789" r:id="rId7"/>
    <p:sldLayoutId id="2147483790" r:id="rId8"/>
    <p:sldLayoutId id="2147483791" r:id="rId9"/>
    <p:sldLayoutId id="2147483792" r:id="rId10"/>
    <p:sldLayoutId id="214748379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CE54A2A-DF49-4800-82E7-3AF9353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125ED7-F0CF-40D9-8C60-51E18805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D39E1-C4C1-B22D-C8A0-C6836C8BC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2216" b="215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964D9-3B67-4F46-0920-12627E809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146" y="1077626"/>
            <a:ext cx="9958754" cy="3317443"/>
          </a:xfrm>
        </p:spPr>
        <p:txBody>
          <a:bodyPr anchor="t">
            <a:normAutofit/>
          </a:bodyPr>
          <a:lstStyle/>
          <a:p>
            <a:r>
              <a:rPr lang="en-US" sz="8000" dirty="0" err="1">
                <a:solidFill>
                  <a:srgbClr val="FFFFFF"/>
                </a:solidFill>
              </a:rPr>
              <a:t>Compresion</a:t>
            </a:r>
            <a:r>
              <a:rPr lang="en-US" sz="8000" dirty="0">
                <a:solidFill>
                  <a:srgbClr val="FFFFFF"/>
                </a:solidFill>
              </a:rPr>
              <a:t> de </a:t>
            </a:r>
            <a:r>
              <a:rPr lang="en-US" sz="8000" dirty="0" err="1">
                <a:solidFill>
                  <a:srgbClr val="FFFFFF"/>
                </a:solidFill>
              </a:rPr>
              <a:t>imagenes</a:t>
            </a:r>
            <a:r>
              <a:rPr lang="en-US" sz="8000" dirty="0">
                <a:solidFill>
                  <a:srgbClr val="FFFFFF"/>
                </a:solidFill>
              </a:rPr>
              <a:t> con  SVD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F5399-FA49-372D-0141-2781DFD45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572000"/>
            <a:ext cx="9257512" cy="1263047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Rodrigo Muñoz Gomez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6934"/>
            <a:ext cx="804195" cy="0"/>
          </a:xfrm>
          <a:prstGeom prst="line">
            <a:avLst/>
          </a:prstGeom>
          <a:ln w="1238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74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lor chart&#10;&#10;Description automatically generated">
            <a:extLst>
              <a:ext uri="{FF2B5EF4-FFF2-40B4-BE49-F238E27FC236}">
                <a16:creationId xmlns:a16="http://schemas.microsoft.com/office/drawing/2014/main" id="{E76FC16A-B356-D6CB-B174-D85AC54CD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60" y="276570"/>
            <a:ext cx="1484852" cy="824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520AF-4F26-3B97-14F4-D73EC9F3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689029"/>
            <a:ext cx="9922764" cy="1294228"/>
          </a:xfrm>
        </p:spPr>
        <p:txBody>
          <a:bodyPr/>
          <a:lstStyle/>
          <a:p>
            <a:r>
              <a:rPr lang="en-US" dirty="0"/>
              <a:t>NTSC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416D4-0156-FB35-72D6-1C05B46EA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95" y="1317093"/>
            <a:ext cx="5355631" cy="5093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50933-3B46-1B47-BFE2-808654C9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65" y="1336143"/>
            <a:ext cx="5606271" cy="5093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265B27-ECFE-F990-EC90-774AE43A493B}"/>
              </a:ext>
            </a:extLst>
          </p:cNvPr>
          <p:cNvSpPr txBox="1"/>
          <p:nvPr/>
        </p:nvSpPr>
        <p:spPr>
          <a:xfrm>
            <a:off x="2171315" y="6410324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18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Perros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NTSC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A72D7-AAF8-FF97-9E43-E71CBC075094}"/>
              </a:ext>
            </a:extLst>
          </p:cNvPr>
          <p:cNvSpPr txBox="1"/>
          <p:nvPr/>
        </p:nvSpPr>
        <p:spPr>
          <a:xfrm>
            <a:off x="8034825" y="6410323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19 : Lena NTSC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81F74-D476-2D07-FA6F-00003BF54166}"/>
              </a:ext>
            </a:extLst>
          </p:cNvPr>
          <p:cNvSpPr txBox="1"/>
          <p:nvPr/>
        </p:nvSpPr>
        <p:spPr>
          <a:xfrm>
            <a:off x="0" y="6488668"/>
            <a:ext cx="51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 Black" panose="020F05020202040302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40273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F023-1226-95F4-3E35-CDD7CEA39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Comparativa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09E1E-64C4-8CA9-A565-7438909F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75382"/>
            <a:ext cx="6491474" cy="3829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1A6E8-5CBA-0727-A3CC-1A7C99CE5D08}"/>
              </a:ext>
            </a:extLst>
          </p:cNvPr>
          <p:cNvSpPr txBox="1"/>
          <p:nvPr/>
        </p:nvSpPr>
        <p:spPr>
          <a:xfrm>
            <a:off x="2957984" y="5629255"/>
            <a:ext cx="3073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Tabla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1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Comparacion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Espacios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de color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DAC25-D840-0009-4ED4-65DC2C588B0B}"/>
              </a:ext>
            </a:extLst>
          </p:cNvPr>
          <p:cNvSpPr txBox="1"/>
          <p:nvPr/>
        </p:nvSpPr>
        <p:spPr>
          <a:xfrm>
            <a:off x="0" y="6488668"/>
            <a:ext cx="51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 Black" panose="020F05020202040302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3131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54AF-0594-B536-7250-142257E5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478" y="797944"/>
            <a:ext cx="9922764" cy="1294228"/>
          </a:xfrm>
        </p:spPr>
        <p:txBody>
          <a:bodyPr/>
          <a:lstStyle/>
          <a:p>
            <a:r>
              <a:rPr lang="en-US" dirty="0"/>
              <a:t>Gracias !</a:t>
            </a:r>
          </a:p>
        </p:txBody>
      </p:sp>
    </p:spTree>
    <p:extLst>
      <p:ext uri="{BB962C8B-B14F-4D97-AF65-F5344CB8AC3E}">
        <p14:creationId xmlns:p14="http://schemas.microsoft.com/office/powerpoint/2010/main" val="312879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248A-947D-9B1E-2501-B75B762B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pic>
        <p:nvPicPr>
          <p:cNvPr id="7" name="Content Placeholder 6" descr="A diagram of different values&#10;&#10;Description automatically generated with medium confidence">
            <a:extLst>
              <a:ext uri="{FF2B5EF4-FFF2-40B4-BE49-F238E27FC236}">
                <a16:creationId xmlns:a16="http://schemas.microsoft.com/office/drawing/2014/main" id="{EB271DA7-0DCC-2A6F-AC45-0BD97AC0A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11" y="2741644"/>
            <a:ext cx="3719787" cy="2171956"/>
          </a:xfrm>
        </p:spPr>
      </p:pic>
      <p:pic>
        <p:nvPicPr>
          <p:cNvPr id="9" name="Picture 8" descr="A diagram of a matrix&#10;&#10;Description automatically generated with medium confidence">
            <a:extLst>
              <a:ext uri="{FF2B5EF4-FFF2-40B4-BE49-F238E27FC236}">
                <a16:creationId xmlns:a16="http://schemas.microsoft.com/office/drawing/2014/main" id="{A2CCB797-4F97-D02D-77BA-1E875EB33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71" y="2960719"/>
            <a:ext cx="5864530" cy="2105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C9923-9E19-7295-E6A7-EE23FE7B097D}"/>
              </a:ext>
            </a:extLst>
          </p:cNvPr>
          <p:cNvSpPr txBox="1"/>
          <p:nvPr/>
        </p:nvSpPr>
        <p:spPr>
          <a:xfrm>
            <a:off x="1854451" y="4913600"/>
            <a:ext cx="1958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1 : SVD formula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B537D-D42C-4DF2-6E4A-3EC15411F44E}"/>
              </a:ext>
            </a:extLst>
          </p:cNvPr>
          <p:cNvSpPr txBox="1"/>
          <p:nvPr/>
        </p:nvSpPr>
        <p:spPr>
          <a:xfrm>
            <a:off x="8028088" y="5190599"/>
            <a:ext cx="1958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2 : SVD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70F70-AD19-B9FF-146C-2F2B0DC05696}"/>
              </a:ext>
            </a:extLst>
          </p:cNvPr>
          <p:cNvSpPr txBox="1"/>
          <p:nvPr/>
        </p:nvSpPr>
        <p:spPr>
          <a:xfrm>
            <a:off x="0" y="6488668"/>
            <a:ext cx="51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 Black" panose="020F05020202040302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594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367040B-497F-FAF7-E019-2E960093C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45" y="4672251"/>
            <a:ext cx="5891843" cy="1846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93D5D7-B487-41F3-982D-B9D70C78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82" y="2186013"/>
            <a:ext cx="6025306" cy="1927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44DEB-D030-8820-5C5C-1E6172C8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5895"/>
            <a:ext cx="9922764" cy="1294228"/>
          </a:xfrm>
        </p:spPr>
        <p:txBody>
          <a:bodyPr/>
          <a:lstStyle/>
          <a:p>
            <a:r>
              <a:rPr lang="en-US" dirty="0" err="1"/>
              <a:t>Funciones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5B20A-D24D-F5AA-6A4A-6B23062B2C45}"/>
                  </a:ext>
                </a:extLst>
              </p:cNvPr>
              <p:cNvSpPr txBox="1"/>
              <p:nvPr/>
            </p:nvSpPr>
            <p:spPr>
              <a:xfrm>
                <a:off x="880186" y="1775143"/>
                <a:ext cx="6257730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𝑆𝑉𝐷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𝐶𝑂𝑀𝑃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𝐼𝑚𝑎𝑔𝑒𝑛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𝐶𝑜𝑙𝑜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𝑁𝑎𝑚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𝐶𝑜𝑚𝑝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5B20A-D24D-F5AA-6A4A-6B23062B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86" y="1775143"/>
                <a:ext cx="6257730" cy="298415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206E79-33EE-9ECC-F29A-D2698D97D7A4}"/>
                  </a:ext>
                </a:extLst>
              </p:cNvPr>
              <p:cNvSpPr txBox="1"/>
              <p:nvPr/>
            </p:nvSpPr>
            <p:spPr>
              <a:xfrm>
                <a:off x="-111281" y="4373836"/>
                <a:ext cx="6530330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𝐼𝑚𝑎𝑔𝑒𝑛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𝑆𝑉𝐷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𝐷𝐸𝐶𝑂𝑀𝑃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𝑝𝑎𝑡h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206E79-33EE-9ECC-F29A-D2698D97D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281" y="4373836"/>
                <a:ext cx="6530330" cy="298415"/>
              </a:xfrm>
              <a:prstGeom prst="rect">
                <a:avLst/>
              </a:prstGeom>
              <a:blipFill>
                <a:blip r:embed="rId5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716475C-552F-0711-F7AC-CA7E9CD55795}"/>
              </a:ext>
            </a:extLst>
          </p:cNvPr>
          <p:cNvSpPr txBox="1"/>
          <p:nvPr/>
        </p:nvSpPr>
        <p:spPr>
          <a:xfrm>
            <a:off x="880186" y="1392337"/>
            <a:ext cx="281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Compresion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45F2A-FCE9-0933-E29E-C7DF68CEB0C3}"/>
              </a:ext>
            </a:extLst>
          </p:cNvPr>
          <p:cNvSpPr txBox="1"/>
          <p:nvPr/>
        </p:nvSpPr>
        <p:spPr>
          <a:xfrm>
            <a:off x="880186" y="3991111"/>
            <a:ext cx="281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Decompresion</a:t>
            </a:r>
            <a:endParaRPr lang="en-US" dirty="0"/>
          </a:p>
        </p:txBody>
      </p:sp>
      <p:pic>
        <p:nvPicPr>
          <p:cNvPr id="17" name="Picture 16" descr="Two dogs sitting on a tile surface&#10;&#10;Description automatically generated">
            <a:extLst>
              <a:ext uri="{FF2B5EF4-FFF2-40B4-BE49-F238E27FC236}">
                <a16:creationId xmlns:a16="http://schemas.microsoft.com/office/drawing/2014/main" id="{5AC69A67-D725-72E8-21FA-879981AFA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627" y="1156700"/>
            <a:ext cx="2337065" cy="2058626"/>
          </a:xfrm>
          <a:prstGeom prst="roundRect">
            <a:avLst>
              <a:gd name="adj" fmla="val 325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9801F3C4-5F63-A377-64F2-E1390D6B76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78" y="3642675"/>
            <a:ext cx="2082540" cy="2082540"/>
          </a:xfrm>
          <a:prstGeom prst="roundRect">
            <a:avLst>
              <a:gd name="adj" fmla="val 468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2B1622-DCB0-D7EA-B8FE-429054430A0B}"/>
              </a:ext>
            </a:extLst>
          </p:cNvPr>
          <p:cNvSpPr txBox="1"/>
          <p:nvPr/>
        </p:nvSpPr>
        <p:spPr>
          <a:xfrm>
            <a:off x="3378381" y="3675221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3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Funcion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Compresion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EE2507-0FEE-AC5C-83BA-EF089E1A5875}"/>
              </a:ext>
            </a:extLst>
          </p:cNvPr>
          <p:cNvSpPr txBox="1"/>
          <p:nvPr/>
        </p:nvSpPr>
        <p:spPr>
          <a:xfrm>
            <a:off x="3165894" y="6239811"/>
            <a:ext cx="2609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4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Funcion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Decompresion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58002-2DDF-8A65-AC9A-2729D1D04130}"/>
              </a:ext>
            </a:extLst>
          </p:cNvPr>
          <p:cNvSpPr txBox="1"/>
          <p:nvPr/>
        </p:nvSpPr>
        <p:spPr>
          <a:xfrm>
            <a:off x="8785627" y="5785818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6 : Lena G.T.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D5E82A-AEAE-3F25-8D5F-E79D787BDD32}"/>
              </a:ext>
            </a:extLst>
          </p:cNvPr>
          <p:cNvSpPr txBox="1"/>
          <p:nvPr/>
        </p:nvSpPr>
        <p:spPr>
          <a:xfrm>
            <a:off x="8785626" y="3275929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5 : 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Perros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G.T.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D57977-C588-C8D1-D410-8D7958B939F1}"/>
              </a:ext>
            </a:extLst>
          </p:cNvPr>
          <p:cNvSpPr txBox="1"/>
          <p:nvPr/>
        </p:nvSpPr>
        <p:spPr>
          <a:xfrm>
            <a:off x="0" y="6488668"/>
            <a:ext cx="51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 Black" panose="020F050202020403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099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E0BB12-685F-EE76-2A38-29611E6E6E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88136" y="683467"/>
                <a:ext cx="9922764" cy="1294228"/>
              </a:xfrm>
            </p:spPr>
            <p:txBody>
              <a:bodyPr/>
              <a:lstStyle/>
              <a:p>
                <a:r>
                  <a:rPr lang="en-US" b="1" dirty="0" err="1">
                    <a:ea typeface="Cambria Math" panose="02040503050406030204" pitchFamily="18" charset="0"/>
                  </a:rPr>
                  <a:t>Valores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:r>
                  <a:rPr lang="en-US" b="1" dirty="0" err="1">
                    <a:ea typeface="Cambria Math" panose="02040503050406030204" pitchFamily="18" charset="0"/>
                  </a:rPr>
                  <a:t>Singulares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dirty="0"/>
                  <a:t>  Y  </a:t>
                </a:r>
                <a:r>
                  <a:rPr lang="en-US" dirty="0" err="1"/>
                  <a:t>Tamaño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E0BB12-685F-EE76-2A38-29611E6E6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88136" y="683467"/>
                <a:ext cx="9922764" cy="1294228"/>
              </a:xfrm>
              <a:blipFill>
                <a:blip r:embed="rId2"/>
                <a:stretch>
                  <a:fillRect l="-2520" t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graph of energy and value&#10;&#10;Description automatically generated">
            <a:extLst>
              <a:ext uri="{FF2B5EF4-FFF2-40B4-BE49-F238E27FC236}">
                <a16:creationId xmlns:a16="http://schemas.microsoft.com/office/drawing/2014/main" id="{265E346E-B727-8A65-37D8-3FE64A42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34" y="2233652"/>
            <a:ext cx="5824813" cy="330807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A3AE12-6680-12C5-2377-B98E226EC619}"/>
              </a:ext>
            </a:extLst>
          </p:cNvPr>
          <p:cNvSpPr txBox="1"/>
          <p:nvPr/>
        </p:nvSpPr>
        <p:spPr>
          <a:xfrm>
            <a:off x="1792775" y="5639811"/>
            <a:ext cx="357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7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Importancia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Valores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Singulares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(Lena)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DC7B-3D7D-8E8E-F6F6-E7FD9AABF9FC}"/>
              </a:ext>
            </a:extLst>
          </p:cNvPr>
          <p:cNvSpPr txBox="1"/>
          <p:nvPr/>
        </p:nvSpPr>
        <p:spPr>
          <a:xfrm>
            <a:off x="7372529" y="5639811"/>
            <a:ext cx="345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8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Grafica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Tamaño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Compresion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(Lena)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6798AD-692D-06C4-7CDF-0413594B0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494" y="2100585"/>
            <a:ext cx="5023481" cy="3477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EA051F-F4F0-1AB8-91D8-8EF818529A75}"/>
              </a:ext>
            </a:extLst>
          </p:cNvPr>
          <p:cNvSpPr txBox="1"/>
          <p:nvPr/>
        </p:nvSpPr>
        <p:spPr>
          <a:xfrm>
            <a:off x="0" y="6488668"/>
            <a:ext cx="51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 Black" panose="020F05020202040302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016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BF14-BF0F-5AE6-419A-3276DF08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242" y="650298"/>
            <a:ext cx="9922764" cy="1294228"/>
          </a:xfrm>
        </p:spPr>
        <p:txBody>
          <a:bodyPr/>
          <a:lstStyle/>
          <a:p>
            <a:r>
              <a:rPr lang="en-US" dirty="0" err="1"/>
              <a:t>Compresion</a:t>
            </a:r>
            <a:r>
              <a:rPr lang="en-US" dirty="0"/>
              <a:t> SVD </a:t>
            </a:r>
            <a:r>
              <a:rPr lang="en-US" dirty="0" err="1"/>
              <a:t>en</a:t>
            </a:r>
            <a:r>
              <a:rPr lang="en-US" dirty="0"/>
              <a:t> RGB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62D5F-AB31-DF70-E4F5-90A5350A9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4296" y="1439851"/>
            <a:ext cx="5431317" cy="4927752"/>
          </a:xfrm>
        </p:spPr>
      </p:pic>
      <p:pic>
        <p:nvPicPr>
          <p:cNvPr id="8" name="output_video">
            <a:hlinkClick r:id="" action="ppaction://media"/>
            <a:extLst>
              <a:ext uri="{FF2B5EF4-FFF2-40B4-BE49-F238E27FC236}">
                <a16:creationId xmlns:a16="http://schemas.microsoft.com/office/drawing/2014/main" id="{0C78D523-0601-E998-A910-C0C3A28ACB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138"/>
          <a:stretch/>
        </p:blipFill>
        <p:spPr>
          <a:xfrm>
            <a:off x="426432" y="1439851"/>
            <a:ext cx="5581274" cy="4688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201EA6-5C43-48F5-FEBB-37FD3FAC0B02}"/>
              </a:ext>
            </a:extLst>
          </p:cNvPr>
          <p:cNvSpPr txBox="1"/>
          <p:nvPr/>
        </p:nvSpPr>
        <p:spPr>
          <a:xfrm>
            <a:off x="2001884" y="6229103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Video 1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Perros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SVD_DECOMP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A8B0B-7440-B921-1449-D147502FE5D6}"/>
              </a:ext>
            </a:extLst>
          </p:cNvPr>
          <p:cNvSpPr txBox="1"/>
          <p:nvPr/>
        </p:nvSpPr>
        <p:spPr>
          <a:xfrm>
            <a:off x="7300325" y="6351657"/>
            <a:ext cx="3199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9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Porcentajes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distintos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por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canal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EB240-5AFF-21A5-D6C3-F0808DDAE3D3}"/>
              </a:ext>
            </a:extLst>
          </p:cNvPr>
          <p:cNvSpPr txBox="1"/>
          <p:nvPr/>
        </p:nvSpPr>
        <p:spPr>
          <a:xfrm>
            <a:off x="-8626" y="6488668"/>
            <a:ext cx="51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 Black" panose="020F0502020204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1576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150E29F-5A40-1658-90FC-498C3FD54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3" y="2048042"/>
            <a:ext cx="5191850" cy="4096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76A05-908F-ACDB-C8D8-6A4495F16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753814"/>
            <a:ext cx="9922764" cy="1294228"/>
          </a:xfrm>
        </p:spPr>
        <p:txBody>
          <a:bodyPr/>
          <a:lstStyle/>
          <a:p>
            <a:r>
              <a:rPr lang="en-US" dirty="0"/>
              <a:t>PSNR RGB </a:t>
            </a:r>
            <a:r>
              <a:rPr lang="en-US" dirty="0" err="1"/>
              <a:t>Compresion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E09A09-23B8-517A-D2D0-D75B13F2494C}"/>
              </a:ext>
            </a:extLst>
          </p:cNvPr>
          <p:cNvCxnSpPr>
            <a:cxnSpLocks/>
          </p:cNvCxnSpPr>
          <p:nvPr/>
        </p:nvCxnSpPr>
        <p:spPr>
          <a:xfrm flipH="1">
            <a:off x="3932942" y="3352721"/>
            <a:ext cx="825179" cy="476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7E52E6-F5AD-4808-1C35-CB20A14E0C68}"/>
              </a:ext>
            </a:extLst>
          </p:cNvPr>
          <p:cNvCxnSpPr>
            <a:cxnSpLocks/>
          </p:cNvCxnSpPr>
          <p:nvPr/>
        </p:nvCxnSpPr>
        <p:spPr>
          <a:xfrm flipH="1" flipV="1">
            <a:off x="3932942" y="2466966"/>
            <a:ext cx="866443" cy="822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6788574-0BDD-E9F6-1C3B-B8D863700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81" y="2466966"/>
            <a:ext cx="1581300" cy="1362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754C98-FBE5-9CC9-366A-5BAF7E023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167" y="2048042"/>
            <a:ext cx="4741313" cy="390776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4FCEB2-70F3-4108-8956-7A1A5E0CBCEC}"/>
              </a:ext>
            </a:extLst>
          </p:cNvPr>
          <p:cNvCxnSpPr>
            <a:cxnSpLocks/>
          </p:cNvCxnSpPr>
          <p:nvPr/>
        </p:nvCxnSpPr>
        <p:spPr>
          <a:xfrm>
            <a:off x="1485199" y="5237018"/>
            <a:ext cx="0" cy="19223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160A58E-1D71-0943-B06B-91FDF9511345}"/>
              </a:ext>
            </a:extLst>
          </p:cNvPr>
          <p:cNvSpPr txBox="1"/>
          <p:nvPr/>
        </p:nvSpPr>
        <p:spPr>
          <a:xfrm>
            <a:off x="1935794" y="6207625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10 : PSNR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Perros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RGB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818DC0-D6C5-89C7-DF67-E2C44CA8C6D6}"/>
              </a:ext>
            </a:extLst>
          </p:cNvPr>
          <p:cNvSpPr txBox="1"/>
          <p:nvPr/>
        </p:nvSpPr>
        <p:spPr>
          <a:xfrm>
            <a:off x="7452638" y="6161575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11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Perros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PSNR 30 [dB]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EB21E-C029-6594-E31F-DB8A019972A3}"/>
              </a:ext>
            </a:extLst>
          </p:cNvPr>
          <p:cNvSpPr txBox="1"/>
          <p:nvPr/>
        </p:nvSpPr>
        <p:spPr>
          <a:xfrm>
            <a:off x="0" y="6488668"/>
            <a:ext cx="51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 Black" panose="020F0502020204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5221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6BB86-11BC-04DB-A657-ACF70968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726352"/>
            <a:ext cx="9922764" cy="1294228"/>
          </a:xfrm>
        </p:spPr>
        <p:txBody>
          <a:bodyPr/>
          <a:lstStyle/>
          <a:p>
            <a:r>
              <a:rPr lang="en-US" dirty="0"/>
              <a:t>CIELAB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166B5-74A1-10E7-EC77-139BE3A6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27" y="1373465"/>
            <a:ext cx="5121823" cy="5169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3BC7B-4435-3008-8DC0-25188007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8" y="1392515"/>
            <a:ext cx="5676552" cy="5182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4004-9028-06A1-16E5-35BED223D8E3}"/>
              </a:ext>
            </a:extLst>
          </p:cNvPr>
          <p:cNvSpPr txBox="1"/>
          <p:nvPr/>
        </p:nvSpPr>
        <p:spPr>
          <a:xfrm>
            <a:off x="2395616" y="6542901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12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Perros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CIELAB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5C60D-C4C5-BA18-4941-1BE0D5EDE9BF}"/>
              </a:ext>
            </a:extLst>
          </p:cNvPr>
          <p:cNvSpPr txBox="1"/>
          <p:nvPr/>
        </p:nvSpPr>
        <p:spPr>
          <a:xfrm>
            <a:off x="8122910" y="6542902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13 : Lena CIELAB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94DA4-E969-8A84-AFA7-F77CDD4F734B}"/>
              </a:ext>
            </a:extLst>
          </p:cNvPr>
          <p:cNvSpPr txBox="1"/>
          <p:nvPr/>
        </p:nvSpPr>
        <p:spPr>
          <a:xfrm>
            <a:off x="0" y="6488668"/>
            <a:ext cx="51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 Black" panose="020F0502020204030204" pitchFamily="18" charset="0"/>
              </a:rPr>
              <a:t>6</a:t>
            </a:r>
          </a:p>
        </p:txBody>
      </p:sp>
      <p:pic>
        <p:nvPicPr>
          <p:cNvPr id="4" name="Picture 3" descr="A diagram of a color wheel&#10;&#10;Description automatically generated">
            <a:extLst>
              <a:ext uri="{FF2B5EF4-FFF2-40B4-BE49-F238E27FC236}">
                <a16:creationId xmlns:a16="http://schemas.microsoft.com/office/drawing/2014/main" id="{839D8D9A-BF35-5867-7524-02DC12E2F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41" y="403825"/>
            <a:ext cx="823177" cy="866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1495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cube with a white background&#10;&#10;Description automatically generated">
            <a:extLst>
              <a:ext uri="{FF2B5EF4-FFF2-40B4-BE49-F238E27FC236}">
                <a16:creationId xmlns:a16="http://schemas.microsoft.com/office/drawing/2014/main" id="{27AB0CD6-47DD-E9E9-D79E-AAB4BA65A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9" b="19287"/>
          <a:stretch/>
        </p:blipFill>
        <p:spPr>
          <a:xfrm>
            <a:off x="3041616" y="78706"/>
            <a:ext cx="926418" cy="1044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53C08-465E-4304-D844-40FDE2FB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754343"/>
            <a:ext cx="9922764" cy="1294228"/>
          </a:xfrm>
        </p:spPr>
        <p:txBody>
          <a:bodyPr/>
          <a:lstStyle/>
          <a:p>
            <a:r>
              <a:rPr lang="en-US" dirty="0"/>
              <a:t>YCbCr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1A4CA-C7AC-3A8B-6A94-FDCF66DE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259" y="1320830"/>
            <a:ext cx="5192712" cy="5260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12EC2-8CBE-D3DD-852E-25B660F4B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1" y="1492280"/>
            <a:ext cx="5752348" cy="5089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C9669-7DD3-8157-5E87-E7CF448986AE}"/>
              </a:ext>
            </a:extLst>
          </p:cNvPr>
          <p:cNvSpPr txBox="1"/>
          <p:nvPr/>
        </p:nvSpPr>
        <p:spPr>
          <a:xfrm>
            <a:off x="2611013" y="6580997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14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Perros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YCbCr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4FCFA-0C42-82D7-F5C4-189C1B7E5AD5}"/>
              </a:ext>
            </a:extLst>
          </p:cNvPr>
          <p:cNvSpPr txBox="1"/>
          <p:nvPr/>
        </p:nvSpPr>
        <p:spPr>
          <a:xfrm>
            <a:off x="8221475" y="6580998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15 : Lena YCbCr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DF8D86-3C18-9B8C-C4FA-9BD18522CAB0}"/>
              </a:ext>
            </a:extLst>
          </p:cNvPr>
          <p:cNvSpPr txBox="1"/>
          <p:nvPr/>
        </p:nvSpPr>
        <p:spPr>
          <a:xfrm>
            <a:off x="0" y="6488668"/>
            <a:ext cx="51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 Black" panose="020F05020202040302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200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D2A2-72D9-1E55-569A-25E55A4F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143" y="745012"/>
            <a:ext cx="9922764" cy="1294228"/>
          </a:xfrm>
        </p:spPr>
        <p:txBody>
          <a:bodyPr/>
          <a:lstStyle/>
          <a:p>
            <a:r>
              <a:rPr lang="en-US" dirty="0"/>
              <a:t>YUV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A92B5-EFE6-E831-9C6D-D524A0FF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651" y="1284864"/>
            <a:ext cx="5178650" cy="5192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9127C5-DF1F-C356-0794-73A5E31B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66" y="1438702"/>
            <a:ext cx="5448660" cy="49716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A8904A-13CF-CFB9-A579-5CF92867B002}"/>
              </a:ext>
            </a:extLst>
          </p:cNvPr>
          <p:cNvSpPr txBox="1"/>
          <p:nvPr/>
        </p:nvSpPr>
        <p:spPr>
          <a:xfrm>
            <a:off x="2198511" y="6410325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16 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Perros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YUV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3944E-7408-5336-4DF1-CB3856FD7BB5}"/>
              </a:ext>
            </a:extLst>
          </p:cNvPr>
          <p:cNvSpPr txBox="1"/>
          <p:nvPr/>
        </p:nvSpPr>
        <p:spPr>
          <a:xfrm>
            <a:off x="7977791" y="6476999"/>
            <a:ext cx="243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 17 : Lena YUV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AABB26-D988-FBF7-38FD-B724C2366126}"/>
              </a:ext>
            </a:extLst>
          </p:cNvPr>
          <p:cNvSpPr txBox="1"/>
          <p:nvPr/>
        </p:nvSpPr>
        <p:spPr>
          <a:xfrm>
            <a:off x="0" y="6488668"/>
            <a:ext cx="51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 Black" panose="020F0502020204030204" pitchFamily="18" charset="0"/>
              </a:rPr>
              <a:t>8</a:t>
            </a:r>
          </a:p>
        </p:txBody>
      </p:sp>
      <p:pic>
        <p:nvPicPr>
          <p:cNvPr id="4" name="Picture 3" descr="A colorful graphing chart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A20DC373-91E3-F8E9-1DAE-A706B1142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36" y="590690"/>
            <a:ext cx="694174" cy="694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6109918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254</TotalTime>
  <Words>204</Words>
  <Application>Microsoft Office PowerPoint</Application>
  <PresentationFormat>Widescreen</PresentationFormat>
  <Paragraphs>48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Bodoni MT Black</vt:lpstr>
      <vt:lpstr>Cambria Math</vt:lpstr>
      <vt:lpstr>Neue Haas Grotesk Text Pro</vt:lpstr>
      <vt:lpstr>BjornVTI</vt:lpstr>
      <vt:lpstr>Compresion de imagenes con  SVD</vt:lpstr>
      <vt:lpstr>Singular Value Decomposition</vt:lpstr>
      <vt:lpstr>Funciones </vt:lpstr>
      <vt:lpstr>Valores Singulares Σ  Y  Tamaño </vt:lpstr>
      <vt:lpstr>Compresion SVD en RGB</vt:lpstr>
      <vt:lpstr>PSNR RGB Compresion</vt:lpstr>
      <vt:lpstr>CIELAB</vt:lpstr>
      <vt:lpstr>YCbCr</vt:lpstr>
      <vt:lpstr>YUV</vt:lpstr>
      <vt:lpstr>NTSC</vt:lpstr>
      <vt:lpstr>Tabla Comparativa</vt:lpstr>
      <vt:lpstr>Gracias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Compresion de imagenes con  SVD</dc:title>
  <dc:creator>Rodrigo Muñoz Gomez</dc:creator>
  <cp:lastModifiedBy>Rodrigo Muñoz Gomez</cp:lastModifiedBy>
  <cp:revision>2</cp:revision>
  <dcterms:created xsi:type="dcterms:W3CDTF">2023-09-22T00:38:44Z</dcterms:created>
  <dcterms:modified xsi:type="dcterms:W3CDTF">2023-09-22T05:22:49Z</dcterms:modified>
</cp:coreProperties>
</file>